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56" r:id="rId4"/>
  </p:sldMasterIdLst>
  <p:notesMasterIdLst>
    <p:notesMasterId r:id="rId17"/>
  </p:notesMasterIdLst>
  <p:sldIdLst>
    <p:sldId id="314" r:id="rId5"/>
    <p:sldId id="316" r:id="rId6"/>
    <p:sldId id="324" r:id="rId7"/>
    <p:sldId id="325" r:id="rId8"/>
    <p:sldId id="318" r:id="rId9"/>
    <p:sldId id="317" r:id="rId10"/>
    <p:sldId id="320" r:id="rId11"/>
    <p:sldId id="321" r:id="rId12"/>
    <p:sldId id="326" r:id="rId13"/>
    <p:sldId id="319" r:id="rId14"/>
    <p:sldId id="322" r:id="rId15"/>
    <p:sldId id="323" r:id="rId16"/>
  </p:sldIdLst>
  <p:sldSz cx="438912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E5CE2C-FF72-4907-6FE6-D9719396BFE6}" name="Andrea Esparza (aesparza)" initials="AE" userId="S::aesparza@memphis.edu::ab0f07ca-e628-454d-9695-6672528d9145" providerId="AD"/>
  <p188:author id="{68551A84-ADC3-16AB-02D0-AF2407A46A1D}" name="Ivan De Jesus Aguilar (iaguilar)" initials="I(" userId="S::iaguilar@memphis.edu::73d7f7f9-07a2-4284-a265-9d90cca287b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87"/>
    <a:srgbClr val="1E4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517" autoAdjust="0"/>
  </p:normalViewPr>
  <p:slideViewPr>
    <p:cSldViewPr snapToGrid="0">
      <p:cViewPr varScale="1">
        <p:scale>
          <a:sx n="23" d="100"/>
          <a:sy n="23" d="100"/>
        </p:scale>
        <p:origin x="32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D8316-74B3-4C33-BFE4-E360CD5C4FC6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BD0B4-2D23-440B-ADFE-ED1D549A7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4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15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1pPr>
    <a:lvl2pPr marL="1843080" algn="l" defTabSz="368615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2pPr>
    <a:lvl3pPr marL="3686151" algn="l" defTabSz="368615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3pPr>
    <a:lvl4pPr marL="5529227" algn="l" defTabSz="368615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4pPr>
    <a:lvl5pPr marL="7372306" algn="l" defTabSz="368615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5pPr>
    <a:lvl6pPr marL="9215386" algn="l" defTabSz="368615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58458" algn="l" defTabSz="368615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1533" algn="l" defTabSz="368615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4613" algn="l" defTabSz="368615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99F327-3E90-C6F2-9A4A-EB5FA2F04833}"/>
              </a:ext>
            </a:extLst>
          </p:cNvPr>
          <p:cNvSpPr/>
          <p:nvPr userDrawn="1"/>
        </p:nvSpPr>
        <p:spPr>
          <a:xfrm>
            <a:off x="-1" y="1161914"/>
            <a:ext cx="43891200" cy="317564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95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FDA79-7DDC-FC5B-6D8B-79B04FC74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62" b="15854"/>
          <a:stretch/>
        </p:blipFill>
        <p:spPr>
          <a:xfrm>
            <a:off x="16327" y="-588"/>
            <a:ext cx="43891200" cy="30260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D3A54F-01D9-5854-FEF4-3654845DDA8E}"/>
              </a:ext>
            </a:extLst>
          </p:cNvPr>
          <p:cNvSpPr/>
          <p:nvPr userDrawn="1"/>
        </p:nvSpPr>
        <p:spPr>
          <a:xfrm>
            <a:off x="16327" y="2869991"/>
            <a:ext cx="43891200" cy="350687"/>
          </a:xfrm>
          <a:prstGeom prst="rect">
            <a:avLst/>
          </a:prstGeom>
          <a:solidFill>
            <a:srgbClr val="003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95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1E182-2C24-289E-651E-246AB6E12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3847" y="4733579"/>
            <a:ext cx="37856160" cy="2088642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B66B2-D6B7-6228-9ACF-36A68EC8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8B6D-97E9-4F7B-99BF-D90BDF9B99D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47D7A-C4E4-46B0-FF77-B145E44F6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3E7EC-0349-E05F-F246-8840ADFEF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A297-8D03-4C93-AF87-943C554E21F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BD787BA6-B6BE-0421-D005-44E33FAFBFF4}"/>
              </a:ext>
            </a:extLst>
          </p:cNvPr>
          <p:cNvSpPr txBox="1"/>
          <p:nvPr userDrawn="1"/>
        </p:nvSpPr>
        <p:spPr>
          <a:xfrm>
            <a:off x="1464467" y="736101"/>
            <a:ext cx="278835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0" b="1" spc="300" dirty="0">
                <a:solidFill>
                  <a:srgbClr val="003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Title</a:t>
            </a:r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4A883DD-4F24-B483-098C-D2A51B25BE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9553" y="612185"/>
            <a:ext cx="4368254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1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F0CD08-EF48-5D98-C93A-FA7613841717}"/>
              </a:ext>
            </a:extLst>
          </p:cNvPr>
          <p:cNvSpPr/>
          <p:nvPr userDrawn="1"/>
        </p:nvSpPr>
        <p:spPr>
          <a:xfrm>
            <a:off x="-1" y="1161914"/>
            <a:ext cx="43891200" cy="317564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95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AB3946-57D2-0E4A-A663-F2E1192E81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74" b="14042"/>
          <a:stretch/>
        </p:blipFill>
        <p:spPr>
          <a:xfrm>
            <a:off x="16327" y="-588"/>
            <a:ext cx="43891200" cy="30260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1628E-5F97-3B31-D5C7-F905248BF84A}"/>
              </a:ext>
            </a:extLst>
          </p:cNvPr>
          <p:cNvSpPr/>
          <p:nvPr userDrawn="1"/>
        </p:nvSpPr>
        <p:spPr>
          <a:xfrm>
            <a:off x="16327" y="2869991"/>
            <a:ext cx="43891200" cy="350687"/>
          </a:xfrm>
          <a:prstGeom prst="rect">
            <a:avLst/>
          </a:prstGeom>
          <a:solidFill>
            <a:srgbClr val="003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95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6D5C9-010C-3B0F-A60A-58FCFF1973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28654B-C973-9D96-8E2C-9912DAD7F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7F8438-F73C-C733-3E96-C40202D95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8B6D-97E9-4F7B-99BF-D90BDF9B99D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B8484-A0D9-0D4C-39DE-212ECF11D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5578C1-7885-51F1-34ED-85285FFAD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A297-8D03-4C93-AF87-943C554E21F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8C26C110-7A8D-4CD0-A1FF-A5BA5288D498}"/>
              </a:ext>
            </a:extLst>
          </p:cNvPr>
          <p:cNvSpPr txBox="1"/>
          <p:nvPr userDrawn="1"/>
        </p:nvSpPr>
        <p:spPr>
          <a:xfrm>
            <a:off x="1464467" y="736101"/>
            <a:ext cx="278835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0" b="1" spc="300" dirty="0">
                <a:solidFill>
                  <a:srgbClr val="003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Title</a:t>
            </a: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DF57905-15AE-68D4-E4CA-8E1F11A026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9553" y="612185"/>
            <a:ext cx="4368254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62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276125A-638C-9A87-FA88-C49F5A9F25F0}"/>
              </a:ext>
            </a:extLst>
          </p:cNvPr>
          <p:cNvSpPr/>
          <p:nvPr userDrawn="1"/>
        </p:nvSpPr>
        <p:spPr>
          <a:xfrm>
            <a:off x="-1" y="1161914"/>
            <a:ext cx="43891200" cy="317564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95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B1F4CF-D508-FA15-7A6F-6F1E4A9E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74" b="14042"/>
          <a:stretch/>
        </p:blipFill>
        <p:spPr>
          <a:xfrm>
            <a:off x="16327" y="-588"/>
            <a:ext cx="43891200" cy="30260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9C9C52-0E3F-41AD-A2CE-AE7D4F60A756}"/>
              </a:ext>
            </a:extLst>
          </p:cNvPr>
          <p:cNvSpPr/>
          <p:nvPr userDrawn="1"/>
        </p:nvSpPr>
        <p:spPr>
          <a:xfrm>
            <a:off x="16327" y="2869991"/>
            <a:ext cx="43891200" cy="350687"/>
          </a:xfrm>
          <a:prstGeom prst="rect">
            <a:avLst/>
          </a:prstGeom>
          <a:solidFill>
            <a:srgbClr val="003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95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955FD-0D25-ED53-9E74-9CE530B4E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3239" y="8069582"/>
            <a:ext cx="18568033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9040D-B19D-D95E-1638-3A257D92D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23239" y="12024360"/>
            <a:ext cx="18568033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B40A2-2903-B64A-7FD7-78A1F621E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2219920" y="8069582"/>
            <a:ext cx="18659477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C1A9C9-A83B-B6CE-0493-EC5B55374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2219920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A3EF5B-8377-02CA-4A07-B3532C6D3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8B6D-97E9-4F7B-99BF-D90BDF9B99D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AD154B-B54A-43AD-49CD-57B14E8D8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9F3260-008F-EF59-BB7F-A422305ED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A297-8D03-4C93-AF87-943C554E21F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2C6BC822-2FC4-5137-11F7-6224276C2718}"/>
              </a:ext>
            </a:extLst>
          </p:cNvPr>
          <p:cNvSpPr txBox="1"/>
          <p:nvPr userDrawn="1"/>
        </p:nvSpPr>
        <p:spPr>
          <a:xfrm>
            <a:off x="1464467" y="736101"/>
            <a:ext cx="278835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0" b="1" spc="300" dirty="0">
                <a:solidFill>
                  <a:srgbClr val="003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Title</a:t>
            </a: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2A9F504-9B1B-F5CC-4CE3-B6E3F0C3BE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9553" y="612185"/>
            <a:ext cx="4368254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91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AE5655-1519-8FA5-17CE-38000268CBC6}"/>
              </a:ext>
            </a:extLst>
          </p:cNvPr>
          <p:cNvSpPr/>
          <p:nvPr userDrawn="1"/>
        </p:nvSpPr>
        <p:spPr>
          <a:xfrm>
            <a:off x="-1" y="1161914"/>
            <a:ext cx="43891200" cy="317564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95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2C6275-C68C-1F67-7547-2B1B8E6740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74" b="14042"/>
          <a:stretch/>
        </p:blipFill>
        <p:spPr>
          <a:xfrm>
            <a:off x="16327" y="-588"/>
            <a:ext cx="43891200" cy="30260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165F2A-C88D-E958-1620-98E591ED8058}"/>
              </a:ext>
            </a:extLst>
          </p:cNvPr>
          <p:cNvSpPr/>
          <p:nvPr userDrawn="1"/>
        </p:nvSpPr>
        <p:spPr>
          <a:xfrm>
            <a:off x="16327" y="2869991"/>
            <a:ext cx="43891200" cy="350687"/>
          </a:xfrm>
          <a:prstGeom prst="rect">
            <a:avLst/>
          </a:prstGeom>
          <a:solidFill>
            <a:srgbClr val="003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95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61870-6460-6EDA-C307-13216D5EF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8B6D-97E9-4F7B-99BF-D90BDF9B99D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E84E4B-02D9-9AE8-1CB3-F8232FAF1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22239-1661-A980-C9E8-09EDDDAF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A297-8D03-4C93-AF87-943C554E21F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E5E61B8-D295-18F9-50AD-754F74289660}"/>
              </a:ext>
            </a:extLst>
          </p:cNvPr>
          <p:cNvSpPr txBox="1"/>
          <p:nvPr userDrawn="1"/>
        </p:nvSpPr>
        <p:spPr>
          <a:xfrm>
            <a:off x="1464467" y="736101"/>
            <a:ext cx="278835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0" b="1" spc="300" dirty="0">
                <a:solidFill>
                  <a:srgbClr val="003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Title</a:t>
            </a: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20C7E6-ECDE-6997-FF6E-059E3FA321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9553" y="612185"/>
            <a:ext cx="4368254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04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6F8C5F-C610-E529-9011-0F963EBCA66C}"/>
              </a:ext>
            </a:extLst>
          </p:cNvPr>
          <p:cNvSpPr/>
          <p:nvPr userDrawn="1"/>
        </p:nvSpPr>
        <p:spPr>
          <a:xfrm>
            <a:off x="-1" y="1161914"/>
            <a:ext cx="43891200" cy="317564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95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38315C-8A4E-7158-E12B-7515A091C2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74" b="14042"/>
          <a:stretch/>
        </p:blipFill>
        <p:spPr>
          <a:xfrm>
            <a:off x="16327" y="-588"/>
            <a:ext cx="43891200" cy="30260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E19B870-A5AE-678C-3331-8DC59CF28420}"/>
              </a:ext>
            </a:extLst>
          </p:cNvPr>
          <p:cNvSpPr/>
          <p:nvPr userDrawn="1"/>
        </p:nvSpPr>
        <p:spPr>
          <a:xfrm>
            <a:off x="16327" y="2869991"/>
            <a:ext cx="43891200" cy="350687"/>
          </a:xfrm>
          <a:prstGeom prst="rect">
            <a:avLst/>
          </a:prstGeom>
          <a:solidFill>
            <a:srgbClr val="003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95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341197-C1EB-E753-5237-14E55D243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8B6D-97E9-4F7B-99BF-D90BDF9B99D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1C3DA-5D4C-A60A-4B70-03BDBF31C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8A33A-12D0-7199-A46B-54A645B3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A297-8D03-4C93-AF87-943C554E21F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B62D610-8B1E-271F-133A-1FB0CE24ED6C}"/>
              </a:ext>
            </a:extLst>
          </p:cNvPr>
          <p:cNvSpPr txBox="1"/>
          <p:nvPr userDrawn="1"/>
        </p:nvSpPr>
        <p:spPr>
          <a:xfrm>
            <a:off x="1464467" y="736101"/>
            <a:ext cx="278835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0" b="1" spc="300" dirty="0">
                <a:solidFill>
                  <a:srgbClr val="003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Title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589D538-9A04-22FD-1FAA-AB79DF9901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9553" y="612185"/>
            <a:ext cx="4368254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48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146B695-972B-9830-C639-77C349782E5A}"/>
              </a:ext>
            </a:extLst>
          </p:cNvPr>
          <p:cNvSpPr/>
          <p:nvPr userDrawn="1"/>
        </p:nvSpPr>
        <p:spPr>
          <a:xfrm>
            <a:off x="-1" y="1161914"/>
            <a:ext cx="43891200" cy="317564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95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66CC7E-05C0-8015-3231-FDCDA8D5BFB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74" b="14042"/>
          <a:stretch/>
        </p:blipFill>
        <p:spPr>
          <a:xfrm>
            <a:off x="16327" y="-588"/>
            <a:ext cx="43891200" cy="30260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DD31DE-F677-7206-9057-80C482B6F691}"/>
              </a:ext>
            </a:extLst>
          </p:cNvPr>
          <p:cNvSpPr/>
          <p:nvPr userDrawn="1"/>
        </p:nvSpPr>
        <p:spPr>
          <a:xfrm>
            <a:off x="16327" y="2869991"/>
            <a:ext cx="43891200" cy="350687"/>
          </a:xfrm>
          <a:prstGeom prst="rect">
            <a:avLst/>
          </a:prstGeom>
          <a:solidFill>
            <a:srgbClr val="003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95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44A1B-B991-2380-0CC9-450914231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AC880-77A6-0A98-55B8-67F7314AC9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6508B6D-97E9-4F7B-99BF-D90BDF9B99DD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A858-A324-2DEF-CA31-D695EEE272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DAF58-9624-689F-D889-18D0529E1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20BA297-8D03-4C93-AF87-943C554E21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180B0D-D000-7AA3-75A8-43D2FB92C86F}"/>
              </a:ext>
            </a:extLst>
          </p:cNvPr>
          <p:cNvSpPr txBox="1"/>
          <p:nvPr userDrawn="1"/>
        </p:nvSpPr>
        <p:spPr>
          <a:xfrm>
            <a:off x="1464467" y="736101"/>
            <a:ext cx="278835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0" b="1" spc="300" dirty="0">
                <a:solidFill>
                  <a:srgbClr val="003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Title</a:t>
            </a:r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5799F15-6952-139F-2836-0BB8E269C24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9553" y="612185"/>
            <a:ext cx="4368254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56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60" r:id="rId2"/>
    <p:sldLayoutId id="2147483761" r:id="rId3"/>
    <p:sldLayoutId id="2147483762" r:id="rId4"/>
    <p:sldLayoutId id="2147483763" r:id="rId5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KIYbYtsxWq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891200" cy="329184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E835027-D6AF-BCD7-7043-AAC651AB3E39}"/>
              </a:ext>
            </a:extLst>
          </p:cNvPr>
          <p:cNvSpPr txBox="1">
            <a:spLocks/>
          </p:cNvSpPr>
          <p:nvPr/>
        </p:nvSpPr>
        <p:spPr>
          <a:xfrm>
            <a:off x="5018086" y="14955276"/>
            <a:ext cx="33855028" cy="2109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291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8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12500" dirty="0">
                <a:latin typeface="Arial" panose="020B0604020202020204" pitchFamily="34" charset="0"/>
                <a:cs typeface="Arial" panose="020B0604020202020204" pitchFamily="34" charset="0"/>
              </a:rPr>
              <a:t>Web-Controlled Robot Arm</a:t>
            </a:r>
            <a:endParaRPr lang="en-US" sz="125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Placeholder 6">
            <a:extLst>
              <a:ext uri="{FF2B5EF4-FFF2-40B4-BE49-F238E27FC236}">
                <a16:creationId xmlns:a16="http://schemas.microsoft.com/office/drawing/2014/main" id="{C32F95AF-0BC0-8D8B-D357-96092F585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" b="7436"/>
          <a:stretch/>
        </p:blipFill>
        <p:spPr>
          <a:xfrm>
            <a:off x="215" y="-673046"/>
            <a:ext cx="43890985" cy="13990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BF63F5-7FBB-EC22-489A-B62F150B8C56}"/>
              </a:ext>
            </a:extLst>
          </p:cNvPr>
          <p:cNvSpPr txBox="1"/>
          <p:nvPr/>
        </p:nvSpPr>
        <p:spPr>
          <a:xfrm>
            <a:off x="10722118" y="18349973"/>
            <a:ext cx="22446964" cy="8226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600"/>
              </a:spcAft>
            </a:pPr>
            <a:endParaRPr lang="en-US" sz="8400" b="1" dirty="0"/>
          </a:p>
          <a:p>
            <a:pPr algn="ctr">
              <a:spcAft>
                <a:spcPts val="600"/>
              </a:spcAft>
            </a:pPr>
            <a:r>
              <a:rPr lang="en-US" sz="8400" b="1" dirty="0"/>
              <a:t>Antonio Tinnon &amp; Madison Galloway</a:t>
            </a:r>
          </a:p>
          <a:p>
            <a:pPr algn="ctr">
              <a:spcAft>
                <a:spcPts val="600"/>
              </a:spcAft>
            </a:pPr>
            <a:endParaRPr lang="en-US" sz="8400" b="1" dirty="0"/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8400" b="1" dirty="0"/>
              <a:t>Mentor: Professor Kohn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30749356"/>
            <a:ext cx="43891192" cy="2216516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215080" y="30749352"/>
            <a:ext cx="14676112" cy="2229115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03DBD23-2D4C-1459-14F8-56DFC26E0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378" y="30946169"/>
            <a:ext cx="14676112" cy="187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54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BD83AF-31DD-A5E7-D718-D14548821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3847" y="4733578"/>
            <a:ext cx="37856160" cy="15757295"/>
          </a:xfrm>
        </p:spPr>
        <p:txBody>
          <a:bodyPr/>
          <a:lstStyle/>
          <a:p>
            <a:r>
              <a:rPr lang="en-US" dirty="0"/>
              <a:t>Develop Website</a:t>
            </a:r>
          </a:p>
          <a:p>
            <a:r>
              <a:rPr lang="en-US" dirty="0"/>
              <a:t>Develop Web Server</a:t>
            </a:r>
          </a:p>
          <a:p>
            <a:r>
              <a:rPr lang="en-US" dirty="0"/>
              <a:t>User Input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7200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F68B82-2317-8A10-8411-EB9956120098}"/>
              </a:ext>
            </a:extLst>
          </p:cNvPr>
          <p:cNvSpPr/>
          <p:nvPr/>
        </p:nvSpPr>
        <p:spPr>
          <a:xfrm>
            <a:off x="1485900" y="914400"/>
            <a:ext cx="6660573" cy="14097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8CB5B-1931-EDEA-FD31-5550147357B3}"/>
              </a:ext>
            </a:extLst>
          </p:cNvPr>
          <p:cNvSpPr txBox="1"/>
          <p:nvPr/>
        </p:nvSpPr>
        <p:spPr>
          <a:xfrm>
            <a:off x="1464467" y="871183"/>
            <a:ext cx="154103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694BD8-D698-299E-73BE-CD63D5526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3644" y="8826558"/>
            <a:ext cx="27910674" cy="2093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741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2F5779-9440-C669-0109-561AD9C67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78429" y="4066308"/>
            <a:ext cx="40167097" cy="27729873"/>
          </a:xfrm>
        </p:spPr>
        <p:txBody>
          <a:bodyPr>
            <a:normAutofit/>
          </a:bodyPr>
          <a:lstStyle/>
          <a:p>
            <a:r>
              <a:rPr lang="en-US" sz="15080" dirty="0"/>
              <a:t>YouTube QR Code &amp; </a:t>
            </a:r>
            <a:r>
              <a:rPr lang="en-US" sz="15080" dirty="0">
                <a:hlinkClick r:id="rId2"/>
              </a:rPr>
              <a:t>Link</a:t>
            </a:r>
            <a:endParaRPr lang="en-US" sz="1508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D0DA09-F829-057F-8F60-F5AC19048F92}"/>
              </a:ext>
            </a:extLst>
          </p:cNvPr>
          <p:cNvSpPr txBox="1"/>
          <p:nvPr/>
        </p:nvSpPr>
        <p:spPr>
          <a:xfrm>
            <a:off x="1464468" y="871183"/>
            <a:ext cx="6598878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CC0CD-D6A0-5FD0-2A6A-37381F70A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4497" y="6341298"/>
            <a:ext cx="18245495" cy="18181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A8C7A0-64CF-0AFE-FA5B-FBFB010D3058}"/>
              </a:ext>
            </a:extLst>
          </p:cNvPr>
          <p:cNvSpPr txBox="1"/>
          <p:nvPr/>
        </p:nvSpPr>
        <p:spPr>
          <a:xfrm>
            <a:off x="4779817" y="25769455"/>
            <a:ext cx="3399905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0" dirty="0">
                <a:hlinkClick r:id="rId2"/>
              </a:rPr>
              <a:t>https://www.youtube.com/watch?v=KIYbYtsxWqs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2173469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85D92-240D-8213-936A-750EA638E8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4402" y="3782291"/>
            <a:ext cx="41247753" cy="279792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0" dirty="0"/>
              <a:t>Thank you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0" dirty="0"/>
              <a:t>Do we have any questions?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sz="20000" dirty="0"/>
          </a:p>
          <a:p>
            <a:pPr marL="0" indent="0" algn="ctr">
              <a:buNone/>
            </a:pPr>
            <a:r>
              <a:rPr lang="en-US" sz="12000" dirty="0"/>
              <a:t>LinkedIn Profiles:</a:t>
            </a:r>
          </a:p>
          <a:p>
            <a:pPr marL="0" indent="0" algn="ctr">
              <a:buNone/>
            </a:pPr>
            <a:endParaRPr lang="en-US" sz="1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2D2CD-516E-BCD1-1BD8-BB2552E3A0FB}"/>
              </a:ext>
            </a:extLst>
          </p:cNvPr>
          <p:cNvSpPr txBox="1"/>
          <p:nvPr/>
        </p:nvSpPr>
        <p:spPr>
          <a:xfrm>
            <a:off x="1464467" y="871183"/>
            <a:ext cx="13124369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  <a:t>Questions and Answers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F4D21-17A5-76C8-8A06-108915D09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678" y="24332044"/>
            <a:ext cx="7112571" cy="7090065"/>
          </a:xfrm>
          <a:prstGeom prst="rect">
            <a:avLst/>
          </a:prstGeom>
          <a:ln w="76200">
            <a:solidFill>
              <a:srgbClr val="003087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8B99F8-29B0-74B6-243F-E3D319F52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900" y="24671481"/>
            <a:ext cx="7163411" cy="7090065"/>
          </a:xfrm>
          <a:prstGeom prst="rect">
            <a:avLst/>
          </a:prstGeom>
          <a:ln w="76200">
            <a:solidFill>
              <a:srgbClr val="1E4178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CC3CA5-31CA-2853-DA93-842CCFEE9641}"/>
              </a:ext>
            </a:extLst>
          </p:cNvPr>
          <p:cNvSpPr txBox="1"/>
          <p:nvPr/>
        </p:nvSpPr>
        <p:spPr>
          <a:xfrm>
            <a:off x="3791421" y="22361391"/>
            <a:ext cx="8652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sz="10000" dirty="0"/>
              <a:t>Antonio Tinnon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CB90F-C62C-090D-AA5F-412BD7E879F3}"/>
              </a:ext>
            </a:extLst>
          </p:cNvPr>
          <p:cNvSpPr txBox="1"/>
          <p:nvPr/>
        </p:nvSpPr>
        <p:spPr>
          <a:xfrm>
            <a:off x="32138372" y="22700828"/>
            <a:ext cx="101637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/>
              <a:t>Madison Galloway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5A0A02-DF26-2F44-4BD1-2ADC34DE1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678" y="16808920"/>
            <a:ext cx="7302508" cy="55145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6B590B-C92A-B4EE-8A32-915870248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28309" y="16897148"/>
            <a:ext cx="9193764" cy="580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3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088327-E491-E47A-FE65-5D9E366C9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520" y="4733579"/>
            <a:ext cx="37856160" cy="2088642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LabVolt Armdroid 1000</a:t>
            </a:r>
          </a:p>
          <a:p>
            <a:pPr>
              <a:lnSpc>
                <a:spcPct val="100000"/>
              </a:lnSpc>
            </a:pPr>
            <a:r>
              <a:rPr lang="en-US" dirty="0"/>
              <a:t>Raspberry Pi </a:t>
            </a:r>
          </a:p>
          <a:p>
            <a:pPr>
              <a:lnSpc>
                <a:spcPct val="100000"/>
              </a:lnSpc>
            </a:pPr>
            <a:r>
              <a:rPr lang="en-US" dirty="0"/>
              <a:t>Web Server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Python</a:t>
            </a:r>
          </a:p>
          <a:p>
            <a:pPr>
              <a:lnSpc>
                <a:spcPct val="100000"/>
              </a:lnSpc>
            </a:pPr>
            <a:r>
              <a:rPr lang="en-US" dirty="0"/>
              <a:t>Website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HTML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JavaScript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1645920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FD24082D-B948-907F-6C50-837856EAA25A}"/>
              </a:ext>
            </a:extLst>
          </p:cNvPr>
          <p:cNvSpPr txBox="1"/>
          <p:nvPr/>
        </p:nvSpPr>
        <p:spPr>
          <a:xfrm>
            <a:off x="1083467" y="803642"/>
            <a:ext cx="278835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0" b="1" spc="300" dirty="0">
              <a:solidFill>
                <a:srgbClr val="0030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851D03-DBD5-2142-E4F2-D2A2FC1EB006}"/>
              </a:ext>
            </a:extLst>
          </p:cNvPr>
          <p:cNvSpPr/>
          <p:nvPr/>
        </p:nvSpPr>
        <p:spPr>
          <a:xfrm>
            <a:off x="1485900" y="914400"/>
            <a:ext cx="9528464" cy="14097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A2246-DD03-F720-77FD-5B5A9BBB7E6F}"/>
              </a:ext>
            </a:extLst>
          </p:cNvPr>
          <p:cNvSpPr txBox="1"/>
          <p:nvPr/>
        </p:nvSpPr>
        <p:spPr>
          <a:xfrm>
            <a:off x="1464467" y="871183"/>
            <a:ext cx="95498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  <a:t>Project Overview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AAF62E-39B7-0429-6ACD-9E279655C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5685" y="7298399"/>
            <a:ext cx="27227621" cy="2042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92CCB59-7E43-C6EA-847B-F97307309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67" y="21202575"/>
            <a:ext cx="13821415" cy="1080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008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06A1A-1733-862B-4BA9-0A7BB1B53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698E59-E3F5-186D-3EF2-D8B89A102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3847" y="4733578"/>
            <a:ext cx="16734610" cy="272704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LabVolt </a:t>
            </a:r>
            <a:r>
              <a:rPr lang="en-US" dirty="0" err="1"/>
              <a:t>Armdroid</a:t>
            </a:r>
            <a:r>
              <a:rPr lang="en-US" dirty="0"/>
              <a:t> 1000</a:t>
            </a:r>
          </a:p>
          <a:p>
            <a:pPr marL="1645920" lvl="1" indent="0">
              <a:lnSpc>
                <a:spcPct val="100000"/>
              </a:lnSpc>
              <a:buNone/>
            </a:pPr>
            <a:r>
              <a:rPr lang="en-US" dirty="0"/>
              <a:t>Is a robot arm that has 5 axis and has 6 stepper motors. The motors take up to 200 steps per revolution for each motor. The robot arm comes equipped with either a 120- or 220-Volts power supply to operate, and a teach pendant to operate.</a:t>
            </a:r>
          </a:p>
          <a:p>
            <a:pPr marL="1645920" lvl="1" indent="0">
              <a:lnSpc>
                <a:spcPct val="100000"/>
              </a:lnSpc>
              <a:buNone/>
            </a:pPr>
            <a:endParaRPr lang="en-US" dirty="0"/>
          </a:p>
          <a:p>
            <a:pPr marL="822960" lvl="1"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Condor HCC15-3-A DC power supply</a:t>
            </a: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72B38288-53CA-275F-AB65-C8C197F421F3}"/>
              </a:ext>
            </a:extLst>
          </p:cNvPr>
          <p:cNvSpPr txBox="1"/>
          <p:nvPr/>
        </p:nvSpPr>
        <p:spPr>
          <a:xfrm>
            <a:off x="1083467" y="803642"/>
            <a:ext cx="278835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0" b="1" spc="300" dirty="0">
              <a:solidFill>
                <a:srgbClr val="0030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C3E940-5C8D-B8B0-29D8-E7EA60B13ACA}"/>
              </a:ext>
            </a:extLst>
          </p:cNvPr>
          <p:cNvSpPr/>
          <p:nvPr/>
        </p:nvSpPr>
        <p:spPr>
          <a:xfrm>
            <a:off x="1485899" y="914400"/>
            <a:ext cx="12999679" cy="14097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8BA48-DDDA-C149-8EE9-3FB4AE6C7200}"/>
              </a:ext>
            </a:extLst>
          </p:cNvPr>
          <p:cNvSpPr txBox="1"/>
          <p:nvPr/>
        </p:nvSpPr>
        <p:spPr>
          <a:xfrm>
            <a:off x="1875335" y="895975"/>
            <a:ext cx="129996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err="1">
                <a:latin typeface="Arial" panose="020B0604020202020204" pitchFamily="34" charset="0"/>
                <a:cs typeface="Arial" panose="020B0604020202020204" pitchFamily="34" charset="0"/>
              </a:rPr>
              <a:t>LabVolt</a:t>
            </a:r>
            <a: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latin typeface="Arial" panose="020B0604020202020204" pitchFamily="34" charset="0"/>
                <a:cs typeface="Arial" panose="020B0604020202020204" pitchFamily="34" charset="0"/>
              </a:rPr>
              <a:t>Armdroid</a:t>
            </a:r>
            <a: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  <a:t> 1000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3CF4D7-FF57-65FF-912E-92E7C4F8F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0" y="18354694"/>
            <a:ext cx="19956780" cy="1404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DBFB01-664B-165F-F1A2-A7C92887E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733" y="23520293"/>
            <a:ext cx="14252668" cy="887697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8CF3ECA-0B3A-CBB5-1784-C8C2FA0E3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9373" y="3542332"/>
            <a:ext cx="16894627" cy="1443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999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5E330-EE17-7558-A7F3-502762F3C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801DC9-B896-1C2A-7854-6369638D2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0704" y="4930843"/>
            <a:ext cx="14992896" cy="2738117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Raspberry Pi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</a:t>
            </a:r>
            <a:r>
              <a:rPr lang="en-US" sz="8640" dirty="0"/>
              <a:t>The Raspberry pi acts as the brains for the project. It is a small, low-cost, single-board computer. It has wireless internet connectivity, HDMI and USB ports.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640" dirty="0"/>
          </a:p>
          <a:p>
            <a:pPr marL="0" indent="0">
              <a:lnSpc>
                <a:spcPct val="100000"/>
              </a:lnSpc>
              <a:buNone/>
            </a:pPr>
            <a:endParaRPr lang="en-US" sz="8640" dirty="0"/>
          </a:p>
          <a:p>
            <a:pPr>
              <a:lnSpc>
                <a:spcPct val="100000"/>
              </a:lnSpc>
            </a:pPr>
            <a:r>
              <a:rPr lang="en-US" sz="9600" dirty="0"/>
              <a:t>We used both Raspberry Pi 3 Model B and Raspberry Pi 5 for this project.</a:t>
            </a:r>
            <a:endParaRPr lang="en-US" dirty="0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6F61F0C2-6163-3408-B69F-488F54998AB4}"/>
              </a:ext>
            </a:extLst>
          </p:cNvPr>
          <p:cNvSpPr txBox="1"/>
          <p:nvPr/>
        </p:nvSpPr>
        <p:spPr>
          <a:xfrm>
            <a:off x="1083467" y="803642"/>
            <a:ext cx="278835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0" b="1" spc="300" dirty="0">
              <a:solidFill>
                <a:srgbClr val="0030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33CA9C-7FCD-7804-BA45-716BAD8A602B}"/>
              </a:ext>
            </a:extLst>
          </p:cNvPr>
          <p:cNvSpPr/>
          <p:nvPr/>
        </p:nvSpPr>
        <p:spPr>
          <a:xfrm>
            <a:off x="1485900" y="914400"/>
            <a:ext cx="9528464" cy="14097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975A3-9C48-1BC5-17E5-E97D3F3F2ED3}"/>
              </a:ext>
            </a:extLst>
          </p:cNvPr>
          <p:cNvSpPr txBox="1"/>
          <p:nvPr/>
        </p:nvSpPr>
        <p:spPr>
          <a:xfrm>
            <a:off x="1464467" y="871183"/>
            <a:ext cx="95498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  <a:t>Raspberry Pi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BB3B27-4A2E-5124-9936-804A4E20E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123" y="3722835"/>
            <a:ext cx="21526162" cy="1682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uy a Raspberry Pi 3 Model B – Raspberry Pi">
            <a:extLst>
              <a:ext uri="{FF2B5EF4-FFF2-40B4-BE49-F238E27FC236}">
                <a16:creationId xmlns:a16="http://schemas.microsoft.com/office/drawing/2014/main" id="{066BD57C-817A-37FE-DA60-AC29F206B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3582" y="20938609"/>
            <a:ext cx="17804361" cy="1087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658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88D6C0-EBAF-1492-23D4-50882E56A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520" y="4656338"/>
            <a:ext cx="37856160" cy="26183879"/>
          </a:xfrm>
        </p:spPr>
        <p:txBody>
          <a:bodyPr/>
          <a:lstStyle/>
          <a:p>
            <a:r>
              <a:rPr lang="en-US" dirty="0"/>
              <a:t>Raspberry Pi </a:t>
            </a:r>
          </a:p>
          <a:p>
            <a:r>
              <a:rPr lang="en-US" dirty="0"/>
              <a:t>Flask</a:t>
            </a:r>
          </a:p>
          <a:p>
            <a:r>
              <a:rPr lang="en-US" dirty="0"/>
              <a:t>General purpose input/output (GPIO)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Robot arm code inputs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4E54B1-C9B5-B8B2-D198-06831F799483}"/>
              </a:ext>
            </a:extLst>
          </p:cNvPr>
          <p:cNvSpPr/>
          <p:nvPr/>
        </p:nvSpPr>
        <p:spPr>
          <a:xfrm>
            <a:off x="1485900" y="914400"/>
            <a:ext cx="6702136" cy="14097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712C7-5504-A5EB-C424-5EC21E5AC4BE}"/>
              </a:ext>
            </a:extLst>
          </p:cNvPr>
          <p:cNvSpPr txBox="1"/>
          <p:nvPr/>
        </p:nvSpPr>
        <p:spPr>
          <a:xfrm>
            <a:off x="1464468" y="871183"/>
            <a:ext cx="155350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  <a:t>Web 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9FEA38-90B4-5003-E18A-E57767E5C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4868" y="4656339"/>
            <a:ext cx="17005352" cy="874188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6103D6E-1CCA-CF8A-6DB5-3C66C78DA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53" y="14234434"/>
            <a:ext cx="29817753" cy="1710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461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84F029-49D5-9FB2-3382-1B3EBFAE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Pages/ Tabs</a:t>
            </a:r>
          </a:p>
          <a:p>
            <a:pPr lvl="1"/>
            <a:r>
              <a:rPr lang="en-US" dirty="0"/>
              <a:t>Project Overview</a:t>
            </a:r>
          </a:p>
          <a:p>
            <a:pPr lvl="1"/>
            <a:r>
              <a:rPr lang="en-US" dirty="0"/>
              <a:t>Tutorial </a:t>
            </a:r>
          </a:p>
          <a:p>
            <a:pPr lvl="1"/>
            <a:r>
              <a:rPr lang="en-US" dirty="0"/>
              <a:t>Programming</a:t>
            </a:r>
          </a:p>
          <a:p>
            <a:pPr lvl="1"/>
            <a:r>
              <a:rPr lang="en-US" dirty="0"/>
              <a:t>Contact</a:t>
            </a:r>
          </a:p>
          <a:p>
            <a:r>
              <a:rPr lang="en-US" dirty="0"/>
              <a:t>HTML &amp; JavaScript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7247AB-BD43-EB62-7465-FA853B5A96DF}"/>
              </a:ext>
            </a:extLst>
          </p:cNvPr>
          <p:cNvSpPr/>
          <p:nvPr/>
        </p:nvSpPr>
        <p:spPr>
          <a:xfrm>
            <a:off x="1485900" y="914400"/>
            <a:ext cx="10733809" cy="14097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44C64F-092B-558F-E749-B95208E1DA43}"/>
              </a:ext>
            </a:extLst>
          </p:cNvPr>
          <p:cNvSpPr txBox="1"/>
          <p:nvPr/>
        </p:nvSpPr>
        <p:spPr>
          <a:xfrm>
            <a:off x="1464467" y="871183"/>
            <a:ext cx="154934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  <a:t>Website’s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EFA25D-B36D-1A57-9E20-16BC7CCD1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6734" y="3441877"/>
            <a:ext cx="16362394" cy="294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94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26320-A8EF-FC18-9E84-4FD82FDC8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018A25-F8FE-D589-DC48-369F82A7E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Impact of CSS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4C7576-B7BA-CDCD-D5B3-F935663F9EF3}"/>
              </a:ext>
            </a:extLst>
          </p:cNvPr>
          <p:cNvSpPr/>
          <p:nvPr/>
        </p:nvSpPr>
        <p:spPr>
          <a:xfrm>
            <a:off x="1485900" y="914400"/>
            <a:ext cx="11772900" cy="14097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A1094-FA8E-1FC9-0AFB-68A0306BE54A}"/>
              </a:ext>
            </a:extLst>
          </p:cNvPr>
          <p:cNvSpPr txBox="1"/>
          <p:nvPr/>
        </p:nvSpPr>
        <p:spPr>
          <a:xfrm>
            <a:off x="1464468" y="871183"/>
            <a:ext cx="155766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  <a:t>Website’s Structure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53D4BD-589F-1089-1881-42B199F2A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864" y="6529772"/>
            <a:ext cx="37481489" cy="2534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68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0A841F-365A-035F-DB3A-7E4FBFC339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7520" y="4398818"/>
            <a:ext cx="18653760" cy="20886422"/>
          </a:xfrm>
        </p:spPr>
        <p:txBody>
          <a:bodyPr/>
          <a:lstStyle/>
          <a:p>
            <a:r>
              <a:rPr lang="en-US" dirty="0"/>
              <a:t>Impact of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2A6A0-6E0E-6A89-2726-670D03530E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DF60E5-6A12-F6C8-23FB-4FC3B8200253}"/>
              </a:ext>
            </a:extLst>
          </p:cNvPr>
          <p:cNvSpPr txBox="1"/>
          <p:nvPr/>
        </p:nvSpPr>
        <p:spPr>
          <a:xfrm>
            <a:off x="1506031" y="947353"/>
            <a:ext cx="10713678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  <a:t>Website’s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1B715-BB46-EBE2-D7EC-C68A2DC99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534" y="6025738"/>
            <a:ext cx="37340772" cy="2636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95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AB4F90-C067-A419-EACC-EB0F8DF679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0B496-7FCF-1EDE-432C-96407DD5F4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C375D2-67EC-F714-898E-2AD69A719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069" y="3702441"/>
            <a:ext cx="38837062" cy="28712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3CFF3C-CC96-CA3B-F529-2625944E34B9}"/>
              </a:ext>
            </a:extLst>
          </p:cNvPr>
          <p:cNvSpPr txBox="1"/>
          <p:nvPr/>
        </p:nvSpPr>
        <p:spPr>
          <a:xfrm>
            <a:off x="1506031" y="947353"/>
            <a:ext cx="10755242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  <a:t>Website’s Structure</a:t>
            </a:r>
          </a:p>
        </p:txBody>
      </p:sp>
    </p:spTree>
    <p:extLst>
      <p:ext uri="{BB962C8B-B14F-4D97-AF65-F5344CB8AC3E}">
        <p14:creationId xmlns:p14="http://schemas.microsoft.com/office/powerpoint/2010/main" val="1842531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0E321CD-1A7C-42D8-9C76-911209E83067}" vid="{2C7524F1-26C8-4B00-9EF0-A9F67FA40B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5034642DEAEE41962DCD5416B2A509" ma:contentTypeVersion="3" ma:contentTypeDescription="Create a new document." ma:contentTypeScope="" ma:versionID="2973a6b4fd4b2d6ff2acd5f80178e0f6">
  <xsd:schema xmlns:xsd="http://www.w3.org/2001/XMLSchema" xmlns:xs="http://www.w3.org/2001/XMLSchema" xmlns:p="http://schemas.microsoft.com/office/2006/metadata/properties" xmlns:ns2="e1aa3fb8-efda-4e5b-b5b0-5ec6e210baa5" targetNamespace="http://schemas.microsoft.com/office/2006/metadata/properties" ma:root="true" ma:fieldsID="962fb712d1a71378a833ea9e6591a515" ns2:_="">
    <xsd:import namespace="e1aa3fb8-efda-4e5b-b5b0-5ec6e210ba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a3fb8-efda-4e5b-b5b0-5ec6e210ba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76A5400-5ED6-4EC5-84FD-EAFA0D5BB075}">
  <ds:schemaRefs>
    <ds:schemaRef ds:uri="e1aa3fb8-efda-4e5b-b5b0-5ec6e210ba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9ED8937-8505-4E2E-B191-7A06DE9610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A16721-D3F2-4B75-BBFE-560D3EAADB3D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schemas.microsoft.com/office/infopath/2007/PartnerControls"/>
    <ds:schemaRef ds:uri="e1aa3fb8-efda-4e5b-b5b0-5ec6e210ba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2025 senior design presentation template (2)</Template>
  <TotalTime>481</TotalTime>
  <Words>229</Words>
  <Application>Microsoft Office PowerPoint</Application>
  <PresentationFormat>Custom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Antonio Tinnon</dc:creator>
  <cp:lastModifiedBy>Antonio Tinnon</cp:lastModifiedBy>
  <cp:revision>30</cp:revision>
  <dcterms:created xsi:type="dcterms:W3CDTF">2025-02-11T23:39:01Z</dcterms:created>
  <dcterms:modified xsi:type="dcterms:W3CDTF">2025-04-11T06:01:35Z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0x0101008F5034642DEAEE41962DCD5416B2A509</vt:lpwstr>
  </property>
</Properties>
</file>